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6" r:id="rId2"/>
    <p:sldId id="257" r:id="rId3"/>
    <p:sldId id="258" r:id="rId4"/>
    <p:sldId id="295" r:id="rId5"/>
    <p:sldId id="292" r:id="rId6"/>
    <p:sldId id="289" r:id="rId7"/>
    <p:sldId id="288" r:id="rId8"/>
    <p:sldId id="264" r:id="rId9"/>
    <p:sldId id="267" r:id="rId10"/>
    <p:sldId id="266" r:id="rId11"/>
    <p:sldId id="278" r:id="rId12"/>
    <p:sldId id="291" r:id="rId13"/>
    <p:sldId id="277" r:id="rId14"/>
    <p:sldId id="282" r:id="rId15"/>
    <p:sldId id="294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172A63-DF72-4664-9D2E-B3EA8C19E92B}">
          <p14:sldIdLst>
            <p14:sldId id="286"/>
            <p14:sldId id="257"/>
            <p14:sldId id="258"/>
            <p14:sldId id="295"/>
            <p14:sldId id="292"/>
            <p14:sldId id="289"/>
            <p14:sldId id="288"/>
            <p14:sldId id="264"/>
            <p14:sldId id="267"/>
            <p14:sldId id="266"/>
            <p14:sldId id="278"/>
            <p14:sldId id="291"/>
            <p14:sldId id="277"/>
            <p14:sldId id="282"/>
            <p14:sldId id="294"/>
          </p14:sldIdLst>
        </p14:section>
        <p14:section name="Раздел без заголовка" id="{9EF9F7CC-E663-498A-8F9A-4D9474349FD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FF0000"/>
    <a:srgbClr val="990033"/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24.03.2022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4848" y="183161"/>
            <a:ext cx="7851648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2" y="200792"/>
            <a:ext cx="851944" cy="8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0894" y="3667962"/>
            <a:ext cx="6907209" cy="954107"/>
          </a:xfrm>
          <a:prstGeom prst="rect">
            <a:avLst/>
          </a:prstGeom>
          <a:noFill/>
          <a:effectLst>
            <a:innerShdw blurRad="114300">
              <a:schemeClr val="accent1">
                <a:lumMod val="60000"/>
                <a:lumOff val="4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ПРОФСОЮЗ РАБОТНИКОВ АПК РФ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 лет созидания </a:t>
            </a:r>
          </a:p>
        </p:txBody>
      </p:sp>
      <p:pic>
        <p:nvPicPr>
          <p:cNvPr id="7170" name="Picture 2" descr="C:\Users\1\Desktop\Презентация 07.04.20\100 ЛЕТ\F4g0ExG4D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26198"/>
            <a:ext cx="6480720" cy="23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Презентация 07.04.20\100 ЛЕТ\bf51a7fa1b888ef3d2188f89ab09ed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8928992" cy="21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1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540" y="394998"/>
            <a:ext cx="7851648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6" y="266724"/>
            <a:ext cx="851944" cy="8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06" y="1844824"/>
            <a:ext cx="8961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Победители конкурса по коллективно-договорному регулированию 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социально-трудовых отношений за 2020 год: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340421"/>
            <a:ext cx="7399987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СПК «Ермак» Нововаршавского муниципального района;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СПК «Сибирь» Любинского муниципального района;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ООО «Ярославское» Тюкалинского муниципального района;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СПК «Озерный» Тарского муниципального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99468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29" y="217087"/>
            <a:ext cx="7851648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6" y="220996"/>
            <a:ext cx="851944" cy="8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588" y="1386447"/>
            <a:ext cx="48965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членские организации ООО Профсоюза работников АПК РФ получают следующую информацию: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«Солидарность» - центральная профсоюзная газета;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«Позиция» - газета ФОП;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«Профсоюзный журнал»;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«АгроПрофКурьер» – журнал Профсоюза;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Отраслевые журналы и печатные издания;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Своевременная информация доводится в членские организации специалистами областного комитета о новых нормативных документах и изменениях в них по всем направлениям профсоюзной работы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E3BE320-6B16-4C78-9603-19AF23520651}"/>
              </a:ext>
            </a:extLst>
          </p:cNvPr>
          <p:cNvGrpSpPr/>
          <p:nvPr/>
        </p:nvGrpSpPr>
        <p:grpSpPr>
          <a:xfrm>
            <a:off x="5220072" y="1412776"/>
            <a:ext cx="3820931" cy="5298206"/>
            <a:chOff x="5419661" y="1992056"/>
            <a:chExt cx="3172859" cy="4506118"/>
          </a:xfrm>
        </p:grpSpPr>
        <p:pic>
          <p:nvPicPr>
            <p:cNvPr id="18435" name="Picture 3" descr="C:\Users\1\Desktop\Презентация 07.04.20\период.изд\IMG_20200331_19142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992056"/>
              <a:ext cx="1107140" cy="1467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6" name="Picture 4" descr="C:\Users\1\Desktop\Презентация 07.04.20\период.изд\IMG_20200331_1914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6543235" y="1992056"/>
              <a:ext cx="1053100" cy="1512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7" name="Picture 5" descr="C:\Users\1\Desktop\Презентация 07.04.20\период.изд\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663" y="3465914"/>
              <a:ext cx="1123571" cy="157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8" name="Picture 6" descr="C:\Users\1\Desktop\Презентация 07.04.20\период.изд\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661" y="4926370"/>
              <a:ext cx="1164519" cy="1571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9" name="Picture 7" descr="C:\Users\1\Desktop\Презентация 07.04.20\период.изд\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992056"/>
              <a:ext cx="996184" cy="1412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0" name="Picture 8" descr="C:\Users\1\Desktop\Презентация 07.04.20\период.изд\5-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3235" y="3429280"/>
              <a:ext cx="1125109" cy="1550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9" descr="C:\Users\1\Desktop\Презентация 07.04.20\период.изд\5-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180" y="4926370"/>
              <a:ext cx="1048648" cy="1571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0" descr="C:\Users\1\Desktop\Презентация 07.04.20\период.изд\5-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828" y="3413509"/>
              <a:ext cx="959692" cy="1512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11" descr="C:\Users\1\Desktop\Презентация 07.04.20\период.изд\5-4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21482" y="4926370"/>
              <a:ext cx="971035" cy="1571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497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0516" y="271224"/>
            <a:ext cx="7851648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3" y="193286"/>
            <a:ext cx="851944" cy="8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5590" y="1191903"/>
            <a:ext cx="739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Участие Профсоюза в коллективных действиях: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2B42B0EC-2B7E-4814-98BF-84BC71268CBC}"/>
              </a:ext>
            </a:extLst>
          </p:cNvPr>
          <p:cNvSpPr txBox="1">
            <a:spLocks/>
          </p:cNvSpPr>
          <p:nvPr/>
        </p:nvSpPr>
        <p:spPr>
          <a:xfrm>
            <a:off x="178674" y="1469904"/>
            <a:ext cx="4123885" cy="391819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Первомайская акция;</a:t>
            </a: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профсоюзов         «За достойный труд»;</a:t>
            </a: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народного единства»;</a:t>
            </a: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 полуострова Крым к РФ;</a:t>
            </a: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Митинг Омских профсоюзов против принятия проекта закона «О внесении изменений в отдельные акты РФ по вопросам назначения и выплаты пенсии».</a:t>
            </a:r>
          </a:p>
          <a:p>
            <a:pPr marL="0" indent="0">
              <a:buClr>
                <a:srgbClr val="0000FF"/>
              </a:buClr>
              <a:buNone/>
            </a:pP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/>
              <a:buNone/>
            </a:pP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отчетный период участия в коллективных действиях приняли </a:t>
            </a:r>
          </a:p>
          <a:p>
            <a:pPr marL="0" indent="0" algn="ctr">
              <a:buFont typeface="Wingdings 2"/>
              <a:buNone/>
            </a:pP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7000 членов Профсоюза</a:t>
            </a:r>
          </a:p>
        </p:txBody>
      </p:sp>
      <p:pic>
        <p:nvPicPr>
          <p:cNvPr id="6146" name="Picture 2" descr="F:\Слайд шоу 2\art_2541_7e39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23" y="1761834"/>
            <a:ext cx="4286641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Слайд шоу 2\big_3c84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4" y="4005064"/>
            <a:ext cx="4105292" cy="273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21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1332" y="332656"/>
            <a:ext cx="7851648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6" y="266724"/>
            <a:ext cx="851944" cy="8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пушкино 30 8\IMG_4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28" y="1388668"/>
            <a:ext cx="4067534" cy="271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ушкино 30 8\IMG_4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88668"/>
            <a:ext cx="4032607" cy="26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пушкино 30 8\IMG_4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93030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3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851648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2" y="266724"/>
            <a:ext cx="851944" cy="8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7216" y="1322619"/>
            <a:ext cx="7418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Итоги конкурса по охране труда за 2020 год:</a:t>
            </a: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Степная зона: 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место – ООО «Оптимист» Русско - Полянского муниципального района; 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 -СПК «Ермак» Нововаршавского муниципального района;      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место – СПК «Большевик» Полтавского муниципального района.</a:t>
            </a:r>
          </a:p>
          <a:p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Южная лесостепь: 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 – СПК «Лесной» Исилькульского муниципального района; 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 – СПК «Сибирь» Любинского муниципального  района; 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место – ЗАО «Русь» Азовского немецкого национального района.</a:t>
            </a:r>
          </a:p>
          <a:p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Северная лесостепь: 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 – ООО «Лидер» Большереченского муниципального района; 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 – СПК «Шанс» Саргатского муниципального района. </a:t>
            </a:r>
          </a:p>
          <a:p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Северная зона: 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 – СПК «Никольск»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Ишимского муниципального района; 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 – СПК «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Чекрушанский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Тарского муниципального района; 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место – ООО «Север – Агро» Тевризского муниципального района.</a:t>
            </a:r>
          </a:p>
          <a:p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1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8140" y="266724"/>
            <a:ext cx="7851648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2" y="200792"/>
            <a:ext cx="851944" cy="8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4233" y="3068960"/>
            <a:ext cx="7399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0792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952" y="332656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1790194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Калашников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 Анатольевич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Омской областной  организации Профессионального союза работников АПК РФ</a:t>
            </a:r>
          </a:p>
        </p:txBody>
      </p:sp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99046" cy="12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9398" y="4514344"/>
            <a:ext cx="7399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О социальном партнерстве в отрасли агропромышленного       комплекса Омской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21000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467316"/>
            <a:ext cx="770485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документы:</a:t>
            </a:r>
          </a:p>
          <a:p>
            <a:pPr algn="ctr"/>
            <a:endParaRPr lang="ru-RU" sz="17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УСТАВ ОБЩЕРОССИЙСКОЙ  ОРГАНИЗАЦИИ ПРОФЕССИОНАЛЬНОГО СОЮЗА РАБОТНИКОВ АГРОПРОМЫШЛЕННОГО КОМПЛЕКСА РОССИЙСКОЙ ФЕДЕРАЦИИ;</a:t>
            </a:r>
          </a:p>
          <a:p>
            <a:endParaRPr lang="ru-RU" sz="17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en-US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СЪЕЗДА ПРОФЕССИОНАЛЬНОГО СОЮЗА РАБОТНИКОВ АГРОПРОМЫШЛЕННОГО КОМПЛЕКСА РОССИЙСКОЙ ФЕДЕРАЦИИ;</a:t>
            </a:r>
          </a:p>
          <a:p>
            <a:endParaRPr lang="ru-RU" sz="17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ОТРАСЛЕВОЕ СОГЛАШЕНИЕ ПО АГРОПРОМЫШЛЕННОМУ КОМПЛЕКСУ РОССИЙСКОЙ ФЕДЕРАЦИИ НА 2021 – 2023 ГОДЫ;</a:t>
            </a:r>
          </a:p>
          <a:p>
            <a:endParaRPr lang="ru-RU" sz="17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ОТРАСЛЕВОЕ СОГЛАШЕНИЕ ПО АГРОПРОМЫШЛЕННОМУ КОМПЛЕКСУ ОМСКОЙ ОБЛАСТИ НА 2021 – 2023 ГОДЫ;</a:t>
            </a:r>
          </a:p>
          <a:p>
            <a:endParaRPr lang="ru-RU" sz="17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ОМСКОЙ ОБЛАСТНОЙ ОРГАНИЗАЦИИ ПРОФЕССИОНАЛЬНОГО СОЮЗА РАБОТНИКОВ АГРОПРОМЫШЛЕННОГО КОМПЛЕКСА РОССИЙСКОЙ ФЕДЕРАЦИИ НА 2020 – 2024 ГОДЫ.</a:t>
            </a:r>
          </a:p>
        </p:txBody>
      </p:sp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90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8BA5F05-7378-4349-ABEA-E3ABED4B980C}"/>
              </a:ext>
            </a:extLst>
          </p:cNvPr>
          <p:cNvSpPr txBox="1">
            <a:spLocks/>
          </p:cNvSpPr>
          <p:nvPr/>
        </p:nvSpPr>
        <p:spPr>
          <a:xfrm>
            <a:off x="1292352" y="317900"/>
            <a:ext cx="7851648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756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90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8BA5F05-7378-4349-ABEA-E3ABED4B980C}"/>
              </a:ext>
            </a:extLst>
          </p:cNvPr>
          <p:cNvSpPr txBox="1">
            <a:spLocks/>
          </p:cNvSpPr>
          <p:nvPr/>
        </p:nvSpPr>
        <p:spPr>
          <a:xfrm>
            <a:off x="1292352" y="317900"/>
            <a:ext cx="7851648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Рисунок 5" descr="Путин и съезд фнпр.jpg">
            <a:extLst>
              <a:ext uri="{FF2B5EF4-FFF2-40B4-BE49-F238E27FC236}">
                <a16:creationId xmlns:a16="http://schemas.microsoft.com/office/drawing/2014/main" id="{04AE0F25-B76D-45CD-BAD1-9A8D2F5077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5616624" cy="3744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1E2E1-CFE6-4BDE-80C3-A2FBE8BE0847}"/>
              </a:ext>
            </a:extLst>
          </p:cNvPr>
          <p:cNvSpPr txBox="1"/>
          <p:nvPr/>
        </p:nvSpPr>
        <p:spPr>
          <a:xfrm>
            <a:off x="6012160" y="2130012"/>
            <a:ext cx="29962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«За профсоюзами сохраняется одна из главных задач, может быть самая главная – это соблюдение прав работников, условий труда»</a:t>
            </a:r>
          </a:p>
          <a:p>
            <a:pPr algn="r"/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В.В. Путин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84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4756" y="260060"/>
            <a:ext cx="7851648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2" y="222399"/>
            <a:ext cx="851944" cy="8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отписание договора 29 12 08\IMG_8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4361"/>
            <a:ext cx="4308694" cy="287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ОТО ДЛЯ ОБКОМА\DSC_2873 —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87" y="1109916"/>
            <a:ext cx="4356483" cy="289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81E41A-6F46-47C3-A199-54C1697751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79" y="3573016"/>
            <a:ext cx="4789615" cy="3185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92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4756" y="254572"/>
            <a:ext cx="7851648" cy="720080"/>
          </a:xfrm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2" y="188640"/>
            <a:ext cx="851944" cy="8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2006" y="1106516"/>
            <a:ext cx="739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B0BE2ECA-AABA-42F8-8932-DE11AE03132D}"/>
              </a:ext>
            </a:extLst>
          </p:cNvPr>
          <p:cNvSpPr txBox="1">
            <a:spLocks/>
          </p:cNvSpPr>
          <p:nvPr/>
        </p:nvSpPr>
        <p:spPr>
          <a:xfrm>
            <a:off x="182812" y="1235976"/>
            <a:ext cx="5469308" cy="459757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/>
              <a:buNone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Взаимодействие с органами законодательной и исполнительной власти, с работодателями предприятий и организаций агропромышленного комплекса</a:t>
            </a:r>
          </a:p>
          <a:p>
            <a:pPr marL="0" indent="0">
              <a:buFont typeface="Wingdings 2"/>
              <a:buNone/>
            </a:pP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/>
              <a:buNone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Основой регулирования социально-трудовых отношений является:</a:t>
            </a: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Отраслевое соглашение по АПК РФ;</a:t>
            </a: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Отраслевое соглашение по АПК Омской области;</a:t>
            </a: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Коллективные договоры, заключённые на предприятиях и в организациях;</a:t>
            </a: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Соглашение о минимальном размере оплаты труда на территории Омской области;</a:t>
            </a: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Трехстороннее соглашение о социальном партнерстве между Правительством Омской области, Региональном объединением работодателей и Федерацией омских профсоюзов.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97553B-B215-42F8-9605-D35669BD3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88732"/>
            <a:ext cx="3381057" cy="49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9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0216" y="219170"/>
            <a:ext cx="7851648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2" y="153238"/>
            <a:ext cx="851944" cy="8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12" y="1239001"/>
            <a:ext cx="8764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Взаимодействие с законодательной и исполнительной властью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4C082711-D783-4CE0-9D2F-9F920AC5B396}"/>
              </a:ext>
            </a:extLst>
          </p:cNvPr>
          <p:cNvSpPr txBox="1">
            <a:spLocks/>
          </p:cNvSpPr>
          <p:nvPr/>
        </p:nvSpPr>
        <p:spPr>
          <a:xfrm>
            <a:off x="323528" y="1768858"/>
            <a:ext cx="5380088" cy="476044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Специалисты областного комитета Профсоюза участвуют в работе:</a:t>
            </a:r>
          </a:p>
          <a:p>
            <a:pPr marL="0" indent="0">
              <a:buFont typeface="Wingdings 2"/>
              <a:buNone/>
            </a:pP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Комитета по аграрной политике, природным ресурсам и экологии Законодательного собрания Омской области;</a:t>
            </a:r>
          </a:p>
          <a:p>
            <a:pPr>
              <a:buClr>
                <a:srgbClr val="0000FF"/>
              </a:buClr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Общественной палаты Омской области;</a:t>
            </a:r>
          </a:p>
          <a:p>
            <a:pPr>
              <a:buClr>
                <a:srgbClr val="0000FF"/>
              </a:buClr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Областной трехсторонней комиссии;</a:t>
            </a:r>
          </a:p>
          <a:p>
            <a:pPr>
              <a:buClr>
                <a:srgbClr val="0000FF"/>
              </a:buClr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Коллегии и общественного совета Министерства сельского хозяйства и продовольствия Омской области;</a:t>
            </a:r>
          </a:p>
          <a:p>
            <a:pPr>
              <a:buClr>
                <a:srgbClr val="0000FF"/>
              </a:buClr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Коллегии Главного управления государственной службы занятости населения Омской области;</a:t>
            </a:r>
          </a:p>
          <a:p>
            <a:pPr>
              <a:buClr>
                <a:srgbClr val="0000FF"/>
              </a:buClr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Координационного совета Омского регионального отделения ГУ Фонда социального страхования РФ;</a:t>
            </a:r>
          </a:p>
          <a:p>
            <a:pPr>
              <a:buClr>
                <a:srgbClr val="0000FF"/>
              </a:buClr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Комиссий и рабочих групп Министерства сельского хозяйства и продовольствия Омской области.</a:t>
            </a:r>
          </a:p>
          <a:p>
            <a:pPr marL="0" indent="0" algn="just">
              <a:buFont typeface="Wingdings 2"/>
              <a:buNone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В 2018 году специалисты областного комитета и профактив  Профсоюза принимали участие в работе конференции ФНПР-МОТ «Международные и национальные правовые нормы в сфере оплаты труда: практика применения». Участниками Конференции были представители профсоюзов трех федеральных округов РФ: Дальневосточного, Сибирского  и Уральского.</a:t>
            </a:r>
          </a:p>
        </p:txBody>
      </p:sp>
      <p:pic>
        <p:nvPicPr>
          <p:cNvPr id="5122" name="Picture 2" descr="F:\ФОТО ДЛЯ ОБКОМА\DSC_8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23" y="4149080"/>
            <a:ext cx="3200423" cy="21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Слайд шоу 2\ab6a88e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24" y="1886570"/>
            <a:ext cx="3192418" cy="21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6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00165"/>
            <a:ext cx="7851648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8" y="153884"/>
            <a:ext cx="851944" cy="8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44518"/>
              </p:ext>
            </p:extLst>
          </p:nvPr>
        </p:nvGraphicFramePr>
        <p:xfrm>
          <a:off x="753366" y="1988840"/>
          <a:ext cx="7776865" cy="3879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lang="ru-RU" sz="2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7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24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Районные комитеты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00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24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Объединенные территориальные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00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24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Первичные организации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00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24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Цеховые организации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00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24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Проф. группы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00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24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Члены профсоюза, в том</a:t>
                      </a:r>
                      <a:r>
                        <a:rPr lang="ru-RU" sz="2400" b="0" u="none" strike="noStrike" baseline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числе</a:t>
                      </a:r>
                      <a:r>
                        <a:rPr lang="ru-RU" sz="24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10 707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24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работающие члены профсоюза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7 417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24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неработающие (пенсионеры)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24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 / учащиеся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2 890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1257407"/>
            <a:ext cx="739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областной профсоюзной организации:</a:t>
            </a:r>
          </a:p>
        </p:txBody>
      </p:sp>
    </p:spTree>
    <p:extLst>
      <p:ext uri="{BB962C8B-B14F-4D97-AF65-F5344CB8AC3E}">
        <p14:creationId xmlns:p14="http://schemas.microsoft.com/office/powerpoint/2010/main" val="258083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4756" y="242986"/>
            <a:ext cx="7851648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Омская областная  организация Профессионального союза работников АПК РФ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1\Desktop\Презентация 07.04.20\_avatar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2" y="177054"/>
            <a:ext cx="851944" cy="8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8F5E8C-C642-4CF6-B682-90DBDDA90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280920" cy="55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88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588</TotalTime>
  <Words>846</Words>
  <Application>Microsoft Office PowerPoint</Application>
  <PresentationFormat>Экран (4:3)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 Омская областная  организация Профессионального союза работников АПК РФ</vt:lpstr>
      <vt:lpstr> Омская областная  организация Профессионального союза работников АПК РФ</vt:lpstr>
      <vt:lpstr>Презентация PowerPoint</vt:lpstr>
      <vt:lpstr>Презентация PowerPoint</vt:lpstr>
      <vt:lpstr> Омская областная  организация Профессионального союза работников АПК РФ</vt:lpstr>
      <vt:lpstr> Омская областная  организация Профессионального союза работников АПК РФ</vt:lpstr>
      <vt:lpstr> Омская областная  организация Профессионального союза работников АПК РФ</vt:lpstr>
      <vt:lpstr> Омская областная  организация Профессионального союза работников АПК РФ</vt:lpstr>
      <vt:lpstr> Омская областная  организация Профессионального союза работников АПК РФ</vt:lpstr>
      <vt:lpstr> Омская областная  организация Профессионального союза работников АПК РФ</vt:lpstr>
      <vt:lpstr> Омская областная  организация Профессионального союза работников АПК РФ</vt:lpstr>
      <vt:lpstr> Омская областная  организация Профессионального союза работников АПК РФ</vt:lpstr>
      <vt:lpstr> Омская областная  организация Профессионального союза работников АПК РФ</vt:lpstr>
      <vt:lpstr> Омская областная  организация Профессионального союза работников АПК РФ</vt:lpstr>
      <vt:lpstr> Омская областная  организация Профессионального союза работников АПК РФ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отчетно-выборная конференция</dc:title>
  <dc:creator>1</dc:creator>
  <cp:lastModifiedBy>Владимир Калашников</cp:lastModifiedBy>
  <cp:revision>101</cp:revision>
  <cp:lastPrinted>2022-03-24T06:33:48Z</cp:lastPrinted>
  <dcterms:created xsi:type="dcterms:W3CDTF">2020-03-31T10:19:47Z</dcterms:created>
  <dcterms:modified xsi:type="dcterms:W3CDTF">2022-03-24T07:07:17Z</dcterms:modified>
</cp:coreProperties>
</file>